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68" r:id="rId4"/>
    <p:sldId id="265"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8" d="100"/>
          <a:sy n="48" d="100"/>
        </p:scale>
        <p:origin x="-112" y="-5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January 31,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January 31,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January 31,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January 31,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January 31,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January 31,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January 31, 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January 31, 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January 31, 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January 31,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January 31,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January 31, 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020" y="993008"/>
            <a:ext cx="6870700" cy="1927225"/>
          </a:xfrm>
        </p:spPr>
        <p:txBody>
          <a:bodyPr/>
          <a:lstStyle/>
          <a:p>
            <a:r>
              <a:rPr lang="en-US" sz="4800" dirty="0" smtClean="0"/>
              <a:t>#</a:t>
            </a:r>
            <a:r>
              <a:rPr lang="en-US" sz="4800" dirty="0" err="1" smtClean="0"/>
              <a:t>Hashtag</a:t>
            </a:r>
            <a:r>
              <a:rPr lang="en-US" sz="4800" dirty="0" smtClean="0"/>
              <a:t> Campaign Project</a:t>
            </a:r>
            <a:endParaRPr lang="en-US" sz="4800" dirty="0"/>
          </a:p>
        </p:txBody>
      </p:sp>
      <p:sp>
        <p:nvSpPr>
          <p:cNvPr id="4" name="TextBox 3"/>
          <p:cNvSpPr txBox="1"/>
          <p:nvPr/>
        </p:nvSpPr>
        <p:spPr>
          <a:xfrm>
            <a:off x="485020" y="3777844"/>
            <a:ext cx="3736996" cy="523220"/>
          </a:xfrm>
          <a:prstGeom prst="rect">
            <a:avLst/>
          </a:prstGeom>
          <a:noFill/>
        </p:spPr>
        <p:txBody>
          <a:bodyPr wrap="none" rtlCol="0">
            <a:spAutoFit/>
          </a:bodyPr>
          <a:lstStyle/>
          <a:p>
            <a:r>
              <a:rPr lang="en-US" sz="2800" dirty="0" smtClean="0"/>
              <a:t>Social Justice Elective </a:t>
            </a:r>
            <a:endParaRPr lang="en-US" sz="2800" dirty="0"/>
          </a:p>
        </p:txBody>
      </p:sp>
      <p:pic>
        <p:nvPicPr>
          <p:cNvPr id="6" name="Picture 5"/>
          <p:cNvPicPr>
            <a:picLocks noChangeAspect="1"/>
          </p:cNvPicPr>
          <p:nvPr/>
        </p:nvPicPr>
        <p:blipFill>
          <a:blip r:embed="rId2"/>
          <a:stretch>
            <a:fillRect/>
          </a:stretch>
        </p:blipFill>
        <p:spPr>
          <a:xfrm>
            <a:off x="4423931" y="3912600"/>
            <a:ext cx="4456419" cy="2791515"/>
          </a:xfrm>
          <a:prstGeom prst="rect">
            <a:avLst/>
          </a:prstGeom>
        </p:spPr>
      </p:pic>
    </p:spTree>
    <p:extLst>
      <p:ext uri="{BB962C8B-B14F-4D97-AF65-F5344CB8AC3E}">
        <p14:creationId xmlns:p14="http://schemas.microsoft.com/office/powerpoint/2010/main" val="37809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75"/>
            <a:ext cx="8229600" cy="990600"/>
          </a:xfrm>
        </p:spPr>
        <p:txBody>
          <a:bodyPr/>
          <a:lstStyle/>
          <a:p>
            <a:r>
              <a:rPr lang="en-US" dirty="0" smtClean="0"/>
              <a:t>Each team member must include:</a:t>
            </a:r>
            <a:endParaRPr lang="en-US" dirty="0"/>
          </a:p>
        </p:txBody>
      </p:sp>
      <p:sp>
        <p:nvSpPr>
          <p:cNvPr id="3" name="Content Placeholder 2"/>
          <p:cNvSpPr>
            <a:spLocks noGrp="1"/>
          </p:cNvSpPr>
          <p:nvPr>
            <p:ph idx="1"/>
          </p:nvPr>
        </p:nvSpPr>
        <p:spPr>
          <a:xfrm>
            <a:off x="457200" y="1285875"/>
            <a:ext cx="8229600" cy="4876800"/>
          </a:xfrm>
        </p:spPr>
        <p:txBody>
          <a:bodyPr>
            <a:normAutofit fontScale="92500" lnSpcReduction="10000"/>
          </a:bodyPr>
          <a:lstStyle/>
          <a:p>
            <a:pPr marL="0" indent="0">
              <a:buNone/>
            </a:pPr>
            <a:r>
              <a:rPr lang="en-US" sz="2800" dirty="0" smtClean="0"/>
              <a:t>1. At least </a:t>
            </a:r>
            <a:r>
              <a:rPr lang="en-US" sz="2800" dirty="0" smtClean="0">
                <a:solidFill>
                  <a:srgbClr val="FF0000"/>
                </a:solidFill>
              </a:rPr>
              <a:t>3-4 slides</a:t>
            </a:r>
          </a:p>
          <a:p>
            <a:pPr marL="514350" indent="-514350">
              <a:buAutoNum type="arabicPeriod"/>
            </a:pPr>
            <a:endParaRPr lang="en-US" sz="2800" dirty="0">
              <a:solidFill>
                <a:srgbClr val="FF0000"/>
              </a:solidFill>
            </a:endParaRPr>
          </a:p>
          <a:p>
            <a:pPr marL="0" indent="0">
              <a:buNone/>
            </a:pPr>
            <a:r>
              <a:rPr lang="en-US" sz="2800" dirty="0" smtClean="0"/>
              <a:t>2. The team’s </a:t>
            </a:r>
            <a:r>
              <a:rPr lang="en-US" sz="2800" dirty="0" smtClean="0">
                <a:solidFill>
                  <a:srgbClr val="FF0000"/>
                </a:solidFill>
              </a:rPr>
              <a:t>campaign </a:t>
            </a:r>
            <a:r>
              <a:rPr lang="en-US" sz="2800" dirty="0" err="1" smtClean="0">
                <a:solidFill>
                  <a:srgbClr val="FF0000"/>
                </a:solidFill>
              </a:rPr>
              <a:t>hashtag</a:t>
            </a:r>
            <a:r>
              <a:rPr lang="en-US" sz="2800" dirty="0" smtClean="0">
                <a:solidFill>
                  <a:srgbClr val="FF0000"/>
                </a:solidFill>
              </a:rPr>
              <a:t> </a:t>
            </a:r>
            <a:r>
              <a:rPr lang="en-US" sz="2800" dirty="0" smtClean="0"/>
              <a:t>on </a:t>
            </a:r>
            <a:r>
              <a:rPr lang="en-US" sz="2800" u="sng" dirty="0" smtClean="0"/>
              <a:t>each</a:t>
            </a:r>
            <a:r>
              <a:rPr lang="en-US" sz="2800" dirty="0" smtClean="0"/>
              <a:t> post</a:t>
            </a:r>
          </a:p>
          <a:p>
            <a:pPr marL="514350" indent="-514350">
              <a:buAutoNum type="arabicPeriod"/>
            </a:pPr>
            <a:endParaRPr lang="en-US" sz="2800" dirty="0"/>
          </a:p>
          <a:p>
            <a:pPr marL="0" indent="0">
              <a:buNone/>
            </a:pPr>
            <a:r>
              <a:rPr lang="en-US" sz="2800" dirty="0"/>
              <a:t>3</a:t>
            </a:r>
            <a:r>
              <a:rPr lang="en-US" sz="2800" dirty="0" smtClean="0"/>
              <a:t>. Posts with at least </a:t>
            </a:r>
            <a:r>
              <a:rPr lang="en-US" sz="2800" dirty="0" smtClean="0">
                <a:solidFill>
                  <a:srgbClr val="FF0000"/>
                </a:solidFill>
              </a:rPr>
              <a:t>2 quotes </a:t>
            </a:r>
            <a:r>
              <a:rPr lang="mr-IN" sz="2800" dirty="0" smtClean="0"/>
              <a:t>–</a:t>
            </a:r>
            <a:r>
              <a:rPr lang="en-US" sz="2800" dirty="0" smtClean="0"/>
              <a:t> properly introduced, 	cited, and explained</a:t>
            </a:r>
          </a:p>
          <a:p>
            <a:pPr marL="0" indent="0">
              <a:buNone/>
            </a:pPr>
            <a:endParaRPr lang="en-US" sz="2800" dirty="0"/>
          </a:p>
          <a:p>
            <a:pPr marL="0" indent="0">
              <a:buNone/>
            </a:pPr>
            <a:r>
              <a:rPr lang="en-US" sz="2800" dirty="0"/>
              <a:t>4</a:t>
            </a:r>
            <a:r>
              <a:rPr lang="en-US" sz="2800" dirty="0" smtClean="0"/>
              <a:t>. Posts with at least </a:t>
            </a:r>
            <a:r>
              <a:rPr lang="en-US" sz="2800" dirty="0" smtClean="0">
                <a:solidFill>
                  <a:srgbClr val="FF0000"/>
                </a:solidFill>
              </a:rPr>
              <a:t>5 facts </a:t>
            </a:r>
            <a:r>
              <a:rPr lang="mr-IN" sz="2800" dirty="0" smtClean="0"/>
              <a:t>–</a:t>
            </a:r>
            <a:r>
              <a:rPr lang="en-US" sz="2800" dirty="0" smtClean="0"/>
              <a:t> summarized in her/his 	own words and cited</a:t>
            </a:r>
          </a:p>
          <a:p>
            <a:pPr marL="0" indent="0">
              <a:buNone/>
            </a:pPr>
            <a:endParaRPr lang="en-US" sz="2800" dirty="0"/>
          </a:p>
          <a:p>
            <a:pPr marL="0" indent="0">
              <a:buNone/>
            </a:pPr>
            <a:r>
              <a:rPr lang="en-US" sz="2800" dirty="0" smtClean="0"/>
              <a:t>5. Posts with at least </a:t>
            </a:r>
            <a:r>
              <a:rPr lang="en-US" sz="2800" dirty="0" smtClean="0">
                <a:solidFill>
                  <a:srgbClr val="FF0000"/>
                </a:solidFill>
              </a:rPr>
              <a:t>5 relevant</a:t>
            </a:r>
            <a:r>
              <a:rPr lang="en-US" sz="2800" dirty="0" smtClean="0"/>
              <a:t> </a:t>
            </a:r>
            <a:r>
              <a:rPr lang="en-US" sz="2800" dirty="0" smtClean="0">
                <a:solidFill>
                  <a:srgbClr val="FF0000"/>
                </a:solidFill>
              </a:rPr>
              <a:t>images</a:t>
            </a:r>
            <a:endParaRPr lang="en-US" sz="2800" dirty="0"/>
          </a:p>
        </p:txBody>
      </p:sp>
    </p:spTree>
    <p:extLst>
      <p:ext uri="{BB962C8B-B14F-4D97-AF65-F5344CB8AC3E}">
        <p14:creationId xmlns:p14="http://schemas.microsoft.com/office/powerpoint/2010/main" val="412998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9" y="315338"/>
            <a:ext cx="8229600" cy="597702"/>
          </a:xfrm>
        </p:spPr>
        <p:txBody>
          <a:bodyPr>
            <a:normAutofit fontScale="90000"/>
          </a:bodyPr>
          <a:lstStyle/>
          <a:p>
            <a:r>
              <a:rPr lang="en-US" sz="3600" dirty="0" smtClean="0"/>
              <a:t>Elective Teams</a:t>
            </a:r>
            <a:endParaRPr lang="en-US" sz="3600" dirty="0"/>
          </a:p>
        </p:txBody>
      </p:sp>
      <p:sp>
        <p:nvSpPr>
          <p:cNvPr id="3" name="Content Placeholder 2"/>
          <p:cNvSpPr>
            <a:spLocks noGrp="1"/>
          </p:cNvSpPr>
          <p:nvPr>
            <p:ph idx="1"/>
          </p:nvPr>
        </p:nvSpPr>
        <p:spPr>
          <a:xfrm>
            <a:off x="296779" y="913040"/>
            <a:ext cx="8847222" cy="5962314"/>
          </a:xfrm>
        </p:spPr>
        <p:txBody>
          <a:bodyPr>
            <a:normAutofit/>
          </a:bodyPr>
          <a:lstStyle/>
          <a:p>
            <a:r>
              <a:rPr lang="en-US" sz="2400" dirty="0" smtClean="0"/>
              <a:t>Group 1: </a:t>
            </a:r>
            <a:r>
              <a:rPr lang="en-US" dirty="0" smtClean="0"/>
              <a:t>Valerie, </a:t>
            </a:r>
            <a:r>
              <a:rPr lang="en-US" dirty="0" smtClean="0">
                <a:solidFill>
                  <a:srgbClr val="FF0000"/>
                </a:solidFill>
              </a:rPr>
              <a:t>Sasha</a:t>
            </a:r>
            <a:r>
              <a:rPr lang="en-US" dirty="0" smtClean="0"/>
              <a:t>, </a:t>
            </a:r>
            <a:r>
              <a:rPr lang="en-US" dirty="0" smtClean="0">
                <a:solidFill>
                  <a:srgbClr val="0000FF"/>
                </a:solidFill>
              </a:rPr>
              <a:t>Hugo </a:t>
            </a:r>
            <a:r>
              <a:rPr lang="en-US" dirty="0">
                <a:solidFill>
                  <a:srgbClr val="008000"/>
                </a:solidFill>
              </a:rPr>
              <a:t>– </a:t>
            </a:r>
            <a:r>
              <a:rPr lang="en-US" dirty="0" smtClean="0">
                <a:solidFill>
                  <a:srgbClr val="008000"/>
                </a:solidFill>
              </a:rPr>
              <a:t>distance</a:t>
            </a:r>
            <a:endParaRPr lang="en-US" sz="2400" dirty="0" smtClean="0"/>
          </a:p>
          <a:p>
            <a:r>
              <a:rPr lang="en-US" sz="2400" dirty="0" smtClean="0"/>
              <a:t>Group 2: </a:t>
            </a:r>
            <a:r>
              <a:rPr lang="en-US" dirty="0" err="1" smtClean="0"/>
              <a:t>Ashliee</a:t>
            </a:r>
            <a:r>
              <a:rPr lang="en-US" dirty="0" smtClean="0"/>
              <a:t>, </a:t>
            </a:r>
            <a:r>
              <a:rPr lang="en-US" dirty="0" smtClean="0">
                <a:solidFill>
                  <a:srgbClr val="FF0000"/>
                </a:solidFill>
              </a:rPr>
              <a:t>Carol,</a:t>
            </a:r>
            <a:r>
              <a:rPr lang="en-US" sz="2400" dirty="0" smtClean="0">
                <a:solidFill>
                  <a:srgbClr val="FF0000"/>
                </a:solidFill>
              </a:rPr>
              <a:t> </a:t>
            </a:r>
            <a:r>
              <a:rPr lang="en-US" sz="2400" dirty="0" smtClean="0">
                <a:solidFill>
                  <a:srgbClr val="0000FF"/>
                </a:solidFill>
              </a:rPr>
              <a:t>Eduardo </a:t>
            </a:r>
            <a:r>
              <a:rPr lang="en-US" dirty="0">
                <a:solidFill>
                  <a:srgbClr val="008000"/>
                </a:solidFill>
              </a:rPr>
              <a:t>– conflict zones</a:t>
            </a:r>
            <a:endParaRPr lang="en-US" dirty="0">
              <a:solidFill>
                <a:srgbClr val="0000FF"/>
              </a:solidFill>
            </a:endParaRPr>
          </a:p>
          <a:p>
            <a:r>
              <a:rPr lang="en-US" sz="2400" dirty="0" smtClean="0"/>
              <a:t>Group 3: </a:t>
            </a:r>
            <a:r>
              <a:rPr lang="en-US" dirty="0"/>
              <a:t>Damian, </a:t>
            </a:r>
            <a:r>
              <a:rPr lang="en-US" dirty="0">
                <a:solidFill>
                  <a:srgbClr val="FF0000"/>
                </a:solidFill>
              </a:rPr>
              <a:t>Leia</a:t>
            </a:r>
            <a:r>
              <a:rPr lang="en-US" dirty="0"/>
              <a:t>, </a:t>
            </a:r>
            <a:r>
              <a:rPr lang="en-US" dirty="0" err="1" smtClean="0">
                <a:solidFill>
                  <a:srgbClr val="0000FF"/>
                </a:solidFill>
              </a:rPr>
              <a:t>Irelynd</a:t>
            </a:r>
            <a:r>
              <a:rPr lang="en-US" dirty="0" smtClean="0">
                <a:solidFill>
                  <a:srgbClr val="0000FF"/>
                </a:solidFill>
              </a:rPr>
              <a:t> </a:t>
            </a:r>
            <a:r>
              <a:rPr lang="en-US" dirty="0">
                <a:solidFill>
                  <a:srgbClr val="008000"/>
                </a:solidFill>
              </a:rPr>
              <a:t>– conflict </a:t>
            </a:r>
            <a:r>
              <a:rPr lang="en-US" dirty="0" smtClean="0">
                <a:solidFill>
                  <a:srgbClr val="008000"/>
                </a:solidFill>
              </a:rPr>
              <a:t>zones</a:t>
            </a:r>
            <a:endParaRPr lang="en-US" dirty="0">
              <a:solidFill>
                <a:srgbClr val="0000FF"/>
              </a:solidFill>
            </a:endParaRPr>
          </a:p>
          <a:p>
            <a:r>
              <a:rPr lang="en-US" sz="2400" dirty="0" smtClean="0"/>
              <a:t>Group 4: </a:t>
            </a:r>
            <a:r>
              <a:rPr lang="en-US" dirty="0" smtClean="0"/>
              <a:t>Miranda</a:t>
            </a:r>
            <a:r>
              <a:rPr lang="en-US" sz="2400" dirty="0" smtClean="0"/>
              <a:t>, </a:t>
            </a:r>
            <a:r>
              <a:rPr lang="en-US" dirty="0" err="1" smtClean="0">
                <a:solidFill>
                  <a:srgbClr val="FF0000"/>
                </a:solidFill>
              </a:rPr>
              <a:t>Johncarlo</a:t>
            </a:r>
            <a:r>
              <a:rPr lang="en-US" sz="2400" dirty="0" smtClean="0">
                <a:solidFill>
                  <a:srgbClr val="0000FF"/>
                </a:solidFill>
              </a:rPr>
              <a:t>, </a:t>
            </a:r>
            <a:r>
              <a:rPr lang="en-US" sz="2400" dirty="0" err="1" smtClean="0">
                <a:solidFill>
                  <a:srgbClr val="0000FF"/>
                </a:solidFill>
              </a:rPr>
              <a:t>Jasmin</a:t>
            </a:r>
            <a:r>
              <a:rPr lang="en-US" sz="2400" dirty="0" smtClean="0">
                <a:solidFill>
                  <a:srgbClr val="0000FF"/>
                </a:solidFill>
              </a:rPr>
              <a:t> </a:t>
            </a:r>
            <a:r>
              <a:rPr lang="en-US" dirty="0">
                <a:solidFill>
                  <a:srgbClr val="008000"/>
                </a:solidFill>
              </a:rPr>
              <a:t>– girls and </a:t>
            </a:r>
            <a:r>
              <a:rPr lang="en-US" dirty="0" smtClean="0">
                <a:solidFill>
                  <a:srgbClr val="008000"/>
                </a:solidFill>
              </a:rPr>
              <a:t>education</a:t>
            </a:r>
            <a:endParaRPr lang="en-US" sz="2400" dirty="0" smtClean="0">
              <a:solidFill>
                <a:srgbClr val="0000FF"/>
              </a:solidFill>
            </a:endParaRPr>
          </a:p>
          <a:p>
            <a:r>
              <a:rPr lang="en-US" sz="2400" dirty="0" smtClean="0"/>
              <a:t>Group </a:t>
            </a:r>
            <a:r>
              <a:rPr lang="en-US" sz="2400" dirty="0"/>
              <a:t>5</a:t>
            </a:r>
            <a:r>
              <a:rPr lang="en-US" sz="2400" dirty="0" smtClean="0"/>
              <a:t>: </a:t>
            </a:r>
            <a:r>
              <a:rPr lang="en-US" dirty="0" smtClean="0"/>
              <a:t>Charles, </a:t>
            </a:r>
            <a:r>
              <a:rPr lang="en-US" dirty="0" smtClean="0">
                <a:solidFill>
                  <a:srgbClr val="FF0000"/>
                </a:solidFill>
              </a:rPr>
              <a:t>Maria</a:t>
            </a:r>
            <a:r>
              <a:rPr lang="en-US" dirty="0" smtClean="0"/>
              <a:t>, </a:t>
            </a:r>
            <a:r>
              <a:rPr lang="en-US" dirty="0" smtClean="0">
                <a:solidFill>
                  <a:srgbClr val="0000FF"/>
                </a:solidFill>
              </a:rPr>
              <a:t>Kimberly - </a:t>
            </a:r>
            <a:r>
              <a:rPr lang="en-US" dirty="0" smtClean="0">
                <a:solidFill>
                  <a:srgbClr val="008000"/>
                </a:solidFill>
              </a:rPr>
              <a:t>distance </a:t>
            </a:r>
            <a:endParaRPr lang="en-US" dirty="0" smtClean="0">
              <a:solidFill>
                <a:srgbClr val="0000FF"/>
              </a:solidFill>
            </a:endParaRPr>
          </a:p>
          <a:p>
            <a:r>
              <a:rPr lang="en-US" sz="2400" dirty="0" smtClean="0"/>
              <a:t>Group 6: Diego, </a:t>
            </a:r>
            <a:r>
              <a:rPr lang="en-US" dirty="0" err="1" smtClean="0">
                <a:solidFill>
                  <a:srgbClr val="FF0000"/>
                </a:solidFill>
              </a:rPr>
              <a:t>Yaretzi</a:t>
            </a:r>
            <a:r>
              <a:rPr lang="en-US" dirty="0" smtClean="0">
                <a:solidFill>
                  <a:srgbClr val="FF0000"/>
                </a:solidFill>
              </a:rPr>
              <a:t>, </a:t>
            </a:r>
            <a:r>
              <a:rPr lang="en-US" dirty="0" smtClean="0">
                <a:solidFill>
                  <a:srgbClr val="0000FF"/>
                </a:solidFill>
              </a:rPr>
              <a:t>Chris - </a:t>
            </a:r>
            <a:r>
              <a:rPr lang="en-US" dirty="0">
                <a:solidFill>
                  <a:srgbClr val="008000"/>
                </a:solidFill>
              </a:rPr>
              <a:t>girls and </a:t>
            </a:r>
            <a:r>
              <a:rPr lang="en-US" dirty="0" smtClean="0">
                <a:solidFill>
                  <a:srgbClr val="008000"/>
                </a:solidFill>
              </a:rPr>
              <a:t>education</a:t>
            </a:r>
          </a:p>
          <a:p>
            <a:r>
              <a:rPr lang="en-US" dirty="0" smtClean="0"/>
              <a:t>Group 7: </a:t>
            </a:r>
            <a:r>
              <a:rPr lang="en-US" sz="2400" dirty="0" smtClean="0"/>
              <a:t>Stephanie, </a:t>
            </a:r>
            <a:r>
              <a:rPr lang="en-US" sz="2400" dirty="0" smtClean="0">
                <a:solidFill>
                  <a:srgbClr val="FF0000"/>
                </a:solidFill>
              </a:rPr>
              <a:t>Manny S.</a:t>
            </a:r>
            <a:r>
              <a:rPr lang="en-US" sz="2400" dirty="0" smtClean="0"/>
              <a:t>, </a:t>
            </a:r>
            <a:r>
              <a:rPr lang="en-US" sz="2400" dirty="0" smtClean="0">
                <a:solidFill>
                  <a:srgbClr val="0000FF"/>
                </a:solidFill>
              </a:rPr>
              <a:t>Anthony </a:t>
            </a:r>
            <a:r>
              <a:rPr lang="en-US" dirty="0">
                <a:solidFill>
                  <a:srgbClr val="008000"/>
                </a:solidFill>
              </a:rPr>
              <a:t>– </a:t>
            </a:r>
            <a:r>
              <a:rPr lang="en-US" dirty="0" smtClean="0">
                <a:solidFill>
                  <a:srgbClr val="008000"/>
                </a:solidFill>
              </a:rPr>
              <a:t>distance</a:t>
            </a:r>
            <a:endParaRPr lang="en-US" sz="2400" dirty="0" smtClean="0">
              <a:solidFill>
                <a:srgbClr val="0000FF"/>
              </a:solidFill>
            </a:endParaRPr>
          </a:p>
          <a:p>
            <a:r>
              <a:rPr lang="en-US" sz="2400" dirty="0" smtClean="0"/>
              <a:t>Group 8: </a:t>
            </a:r>
            <a:r>
              <a:rPr lang="en-US" dirty="0" smtClean="0"/>
              <a:t>Emily, </a:t>
            </a:r>
            <a:r>
              <a:rPr lang="en-US" dirty="0" err="1" smtClean="0">
                <a:solidFill>
                  <a:srgbClr val="FF0000"/>
                </a:solidFill>
              </a:rPr>
              <a:t>Mirley</a:t>
            </a:r>
            <a:r>
              <a:rPr lang="en-US" dirty="0" smtClean="0"/>
              <a:t>, </a:t>
            </a:r>
            <a:r>
              <a:rPr lang="en-US" dirty="0" smtClean="0">
                <a:solidFill>
                  <a:srgbClr val="0000FF"/>
                </a:solidFill>
              </a:rPr>
              <a:t>Michelle G. – </a:t>
            </a:r>
            <a:r>
              <a:rPr lang="en-US" dirty="0">
                <a:solidFill>
                  <a:srgbClr val="008000"/>
                </a:solidFill>
              </a:rPr>
              <a:t>girls and </a:t>
            </a:r>
            <a:r>
              <a:rPr lang="en-US" dirty="0" smtClean="0">
                <a:solidFill>
                  <a:srgbClr val="008000"/>
                </a:solidFill>
              </a:rPr>
              <a:t>education</a:t>
            </a:r>
            <a:endParaRPr lang="en-US" dirty="0" smtClean="0">
              <a:solidFill>
                <a:srgbClr val="0000FF"/>
              </a:solidFill>
            </a:endParaRPr>
          </a:p>
          <a:p>
            <a:r>
              <a:rPr lang="en-US" sz="2400" dirty="0" smtClean="0"/>
              <a:t>Group </a:t>
            </a:r>
            <a:r>
              <a:rPr lang="en-US" dirty="0"/>
              <a:t>9</a:t>
            </a:r>
            <a:r>
              <a:rPr lang="en-US" sz="2400" dirty="0" smtClean="0"/>
              <a:t>: </a:t>
            </a:r>
            <a:r>
              <a:rPr lang="en-US" sz="2400" dirty="0" err="1" smtClean="0"/>
              <a:t>Huitzilin</a:t>
            </a:r>
            <a:r>
              <a:rPr lang="en-US" dirty="0" smtClean="0"/>
              <a:t>, </a:t>
            </a:r>
            <a:r>
              <a:rPr lang="en-US" dirty="0" smtClean="0">
                <a:solidFill>
                  <a:srgbClr val="FF0000"/>
                </a:solidFill>
              </a:rPr>
              <a:t>Xavier,</a:t>
            </a:r>
            <a:r>
              <a:rPr lang="en-US" dirty="0" smtClean="0">
                <a:solidFill>
                  <a:srgbClr val="0000FF"/>
                </a:solidFill>
              </a:rPr>
              <a:t> </a:t>
            </a:r>
            <a:r>
              <a:rPr lang="en-US" dirty="0" err="1" smtClean="0">
                <a:solidFill>
                  <a:srgbClr val="0000FF"/>
                </a:solidFill>
              </a:rPr>
              <a:t>Natali</a:t>
            </a:r>
            <a:r>
              <a:rPr lang="en-US" dirty="0" smtClean="0">
                <a:solidFill>
                  <a:srgbClr val="0000FF"/>
                </a:solidFill>
              </a:rPr>
              <a:t> </a:t>
            </a:r>
            <a:r>
              <a:rPr lang="en-US" dirty="0" smtClean="0">
                <a:solidFill>
                  <a:srgbClr val="FF6600"/>
                </a:solidFill>
              </a:rPr>
              <a:t>- </a:t>
            </a:r>
            <a:r>
              <a:rPr lang="en-US" dirty="0" smtClean="0">
                <a:solidFill>
                  <a:srgbClr val="008000"/>
                </a:solidFill>
              </a:rPr>
              <a:t>teachers</a:t>
            </a:r>
          </a:p>
          <a:p>
            <a:endParaRPr lang="en-US" sz="2400" dirty="0">
              <a:solidFill>
                <a:srgbClr val="FF6600"/>
              </a:solidFill>
            </a:endParaRPr>
          </a:p>
          <a:p>
            <a:r>
              <a:rPr lang="en-US" sz="2400" dirty="0" smtClean="0"/>
              <a:t>Team Captain </a:t>
            </a:r>
          </a:p>
          <a:p>
            <a:r>
              <a:rPr lang="en-US" dirty="0" smtClean="0">
                <a:solidFill>
                  <a:srgbClr val="FF0000"/>
                </a:solidFill>
              </a:rPr>
              <a:t>Facilitator </a:t>
            </a:r>
          </a:p>
          <a:p>
            <a:r>
              <a:rPr lang="en-US" sz="2400" dirty="0" smtClean="0">
                <a:solidFill>
                  <a:srgbClr val="0000FF"/>
                </a:solidFill>
              </a:rPr>
              <a:t>Ambassador</a:t>
            </a:r>
            <a:endParaRPr lang="en-US" sz="2400" dirty="0" smtClean="0">
              <a:solidFill>
                <a:srgbClr val="0000FF"/>
              </a:solidFill>
            </a:endParaRPr>
          </a:p>
        </p:txBody>
      </p:sp>
    </p:spTree>
    <p:extLst>
      <p:ext uri="{BB962C8B-B14F-4D97-AF65-F5344CB8AC3E}">
        <p14:creationId xmlns:p14="http://schemas.microsoft.com/office/powerpoint/2010/main" val="12579704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03" y="1442533"/>
            <a:ext cx="8229600" cy="990600"/>
          </a:xfrm>
        </p:spPr>
        <p:txBody>
          <a:bodyPr>
            <a:normAutofit fontScale="90000"/>
          </a:bodyPr>
          <a:lstStyle/>
          <a:p>
            <a:r>
              <a:rPr lang="en-US" dirty="0" smtClean="0"/>
              <a:t>Facilitator</a:t>
            </a:r>
            <a:br>
              <a:rPr lang="en-US" dirty="0" smtClean="0"/>
            </a:br>
            <a:r>
              <a:rPr lang="en-US" dirty="0" smtClean="0"/>
              <a:t/>
            </a:r>
            <a:br>
              <a:rPr lang="en-US" dirty="0" smtClean="0"/>
            </a:br>
            <a:r>
              <a:rPr lang="en-US" sz="3100" dirty="0" smtClean="0">
                <a:solidFill>
                  <a:schemeClr val="tx1"/>
                </a:solidFill>
              </a:rPr>
              <a:t>Your posts must </a:t>
            </a:r>
            <a:r>
              <a:rPr lang="en-US" sz="3100" dirty="0" smtClean="0">
                <a:solidFill>
                  <a:srgbClr val="FF0000"/>
                </a:solidFill>
              </a:rPr>
              <a:t>inform the public</a:t>
            </a:r>
            <a:r>
              <a:rPr lang="en-US" sz="3100" dirty="0" smtClean="0">
                <a:solidFill>
                  <a:schemeClr val="tx1"/>
                </a:solidFill>
              </a:rPr>
              <a:t> about the issue.</a:t>
            </a:r>
            <a:br>
              <a:rPr lang="en-US" sz="3100" dirty="0" smtClean="0">
                <a:solidFill>
                  <a:schemeClr val="tx1"/>
                </a:solidFill>
              </a:rPr>
            </a:br>
            <a:r>
              <a:rPr lang="en-US" sz="3100" dirty="0" smtClean="0">
                <a:solidFill>
                  <a:schemeClr val="tx1"/>
                </a:solidFill>
              </a:rPr>
              <a:t/>
            </a:r>
            <a:br>
              <a:rPr lang="en-US" sz="3100" dirty="0" smtClean="0">
                <a:solidFill>
                  <a:schemeClr val="tx1"/>
                </a:solidFill>
              </a:rPr>
            </a:br>
            <a:r>
              <a:rPr lang="en-US" sz="3100" dirty="0" smtClean="0">
                <a:solidFill>
                  <a:schemeClr val="tx1"/>
                </a:solidFill>
              </a:rPr>
              <a:t>Your posts must raise awareness about the issue by providing</a:t>
            </a:r>
            <a:r>
              <a:rPr lang="en-US" sz="3100" dirty="0" smtClean="0">
                <a:solidFill>
                  <a:srgbClr val="FF0000"/>
                </a:solidFill>
              </a:rPr>
              <a:t> background information, facts, and statistics</a:t>
            </a:r>
            <a:r>
              <a:rPr lang="en-US" sz="3100" dirty="0" smtClean="0">
                <a:solidFill>
                  <a:schemeClr val="tx1"/>
                </a:solidFill>
              </a:rPr>
              <a:t>.</a:t>
            </a:r>
            <a:endParaRPr lang="en-US" sz="3100" dirty="0">
              <a:solidFill>
                <a:schemeClr val="tx1"/>
              </a:solidFill>
            </a:endParaRPr>
          </a:p>
        </p:txBody>
      </p:sp>
    </p:spTree>
    <p:extLst>
      <p:ext uri="{BB962C8B-B14F-4D97-AF65-F5344CB8AC3E}">
        <p14:creationId xmlns:p14="http://schemas.microsoft.com/office/powerpoint/2010/main" val="117510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602481"/>
            <a:ext cx="8229600" cy="990600"/>
          </a:xfrm>
        </p:spPr>
        <p:txBody>
          <a:bodyPr>
            <a:normAutofit fontScale="90000"/>
          </a:bodyPr>
          <a:lstStyle/>
          <a:p>
            <a:r>
              <a:rPr lang="en-US" dirty="0" smtClean="0"/>
              <a:t>Ambassador </a:t>
            </a:r>
            <a:r>
              <a:rPr lang="en-US" dirty="0"/>
              <a:t/>
            </a:r>
            <a:br>
              <a:rPr lang="en-US" dirty="0"/>
            </a:br>
            <a:r>
              <a:rPr lang="en-US" dirty="0" smtClean="0"/>
              <a:t/>
            </a:r>
            <a:br>
              <a:rPr lang="en-US" dirty="0" smtClean="0"/>
            </a:br>
            <a:r>
              <a:rPr lang="en-US" sz="3100" dirty="0" smtClean="0">
                <a:solidFill>
                  <a:schemeClr val="tx1"/>
                </a:solidFill>
              </a:rPr>
              <a:t>Your posts must </a:t>
            </a:r>
            <a:r>
              <a:rPr lang="en-US" sz="3100" dirty="0" smtClean="0">
                <a:solidFill>
                  <a:srgbClr val="FF0000"/>
                </a:solidFill>
              </a:rPr>
              <a:t>personalize the issue </a:t>
            </a:r>
            <a:r>
              <a:rPr lang="en-US" sz="3100" dirty="0" smtClean="0">
                <a:solidFill>
                  <a:schemeClr val="tx1"/>
                </a:solidFill>
              </a:rPr>
              <a:t>through stories. </a:t>
            </a: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tr-TR" sz="3100" dirty="0" smtClean="0">
                <a:solidFill>
                  <a:schemeClr val="tx1"/>
                </a:solidFill>
              </a:rPr>
              <a:t>Y</a:t>
            </a:r>
            <a:r>
              <a:rPr lang="en-US" sz="3100" dirty="0" smtClean="0">
                <a:solidFill>
                  <a:schemeClr val="tx1"/>
                </a:solidFill>
              </a:rPr>
              <a:t>our posts must help the public </a:t>
            </a:r>
            <a:r>
              <a:rPr lang="en-US" sz="3100" dirty="0" smtClean="0">
                <a:solidFill>
                  <a:srgbClr val="FF0000"/>
                </a:solidFill>
              </a:rPr>
              <a:t>become aware of individuals</a:t>
            </a:r>
            <a:r>
              <a:rPr lang="en-US" sz="3100" dirty="0" smtClean="0">
                <a:solidFill>
                  <a:schemeClr val="tx1"/>
                </a:solidFill>
              </a:rPr>
              <a:t> whose lives and learning have been affected by the issue</a:t>
            </a:r>
            <a:r>
              <a:rPr lang="en-US" sz="3100" smtClean="0">
                <a:solidFill>
                  <a:schemeClr val="tx1"/>
                </a:solidFill>
              </a:rPr>
              <a:t>. </a:t>
            </a:r>
            <a:endParaRPr lang="en-US" sz="3100" dirty="0">
              <a:solidFill>
                <a:schemeClr val="tx1"/>
              </a:solidFill>
            </a:endParaRPr>
          </a:p>
        </p:txBody>
      </p:sp>
    </p:spTree>
    <p:extLst>
      <p:ext uri="{BB962C8B-B14F-4D97-AF65-F5344CB8AC3E}">
        <p14:creationId xmlns:p14="http://schemas.microsoft.com/office/powerpoint/2010/main" val="234260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05320"/>
            <a:ext cx="8229600" cy="990600"/>
          </a:xfrm>
        </p:spPr>
        <p:txBody>
          <a:bodyPr>
            <a:normAutofit fontScale="90000"/>
          </a:bodyPr>
          <a:lstStyle/>
          <a:p>
            <a:r>
              <a:rPr lang="en-US" dirty="0" smtClean="0"/>
              <a:t>Team Captain</a:t>
            </a:r>
            <a:br>
              <a:rPr lang="en-US" dirty="0" smtClean="0"/>
            </a:br>
            <a:r>
              <a:rPr lang="en-US" dirty="0">
                <a:solidFill>
                  <a:schemeClr val="tx1"/>
                </a:solidFill>
              </a:rPr>
              <a:t/>
            </a:r>
            <a:br>
              <a:rPr lang="en-US" dirty="0">
                <a:solidFill>
                  <a:schemeClr val="tx1"/>
                </a:solidFill>
              </a:rPr>
            </a:br>
            <a:r>
              <a:rPr lang="en-US" sz="3100" dirty="0" smtClean="0">
                <a:solidFill>
                  <a:schemeClr val="tx1"/>
                </a:solidFill>
              </a:rPr>
              <a:t>Your posts must inform the public of </a:t>
            </a:r>
            <a:r>
              <a:rPr lang="en-US" sz="3100" dirty="0" smtClean="0">
                <a:solidFill>
                  <a:srgbClr val="FF0000"/>
                </a:solidFill>
              </a:rPr>
              <a:t>organizations </a:t>
            </a:r>
            <a:r>
              <a:rPr lang="en-US" sz="3100" dirty="0" smtClean="0">
                <a:solidFill>
                  <a:schemeClr val="tx1"/>
                </a:solidFill>
              </a:rPr>
              <a:t>that are taking action to help solve the issue.</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Your posts must also inform the public of </a:t>
            </a:r>
            <a:r>
              <a:rPr lang="en-US" sz="3100" dirty="0" smtClean="0">
                <a:solidFill>
                  <a:srgbClr val="FF0000"/>
                </a:solidFill>
              </a:rPr>
              <a:t>how they can take action</a:t>
            </a:r>
            <a:r>
              <a:rPr lang="en-US" sz="3100" dirty="0" smtClean="0">
                <a:solidFill>
                  <a:schemeClr val="tx1"/>
                </a:solidFill>
              </a:rPr>
              <a:t> and </a:t>
            </a:r>
            <a:r>
              <a:rPr lang="en-US" sz="3100" dirty="0" smtClean="0">
                <a:solidFill>
                  <a:srgbClr val="FF0000"/>
                </a:solidFill>
              </a:rPr>
              <a:t>get involved </a:t>
            </a:r>
            <a:r>
              <a:rPr lang="en-US" sz="3100" dirty="0" smtClean="0">
                <a:solidFill>
                  <a:schemeClr val="tx1"/>
                </a:solidFill>
              </a:rPr>
              <a:t>in order to contribute to creating a solution.</a:t>
            </a:r>
            <a:endParaRPr lang="en-US" sz="3100" dirty="0">
              <a:solidFill>
                <a:schemeClr val="tx1"/>
              </a:solidFill>
            </a:endParaRPr>
          </a:p>
        </p:txBody>
      </p:sp>
    </p:spTree>
    <p:extLst>
      <p:ext uri="{BB962C8B-B14F-4D97-AF65-F5344CB8AC3E}">
        <p14:creationId xmlns:p14="http://schemas.microsoft.com/office/powerpoint/2010/main" val="399723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46</TotalTime>
  <Words>154</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#Hashtag Campaign Project</vt:lpstr>
      <vt:lpstr>Each team member must include:</vt:lpstr>
      <vt:lpstr>Elective Teams</vt:lpstr>
      <vt:lpstr>Facilitator  Your posts must inform the public about the issue.  Your posts must raise awareness about the issue by providing background information, facts, and statistics.</vt:lpstr>
      <vt:lpstr>Ambassador   Your posts must personalize the issue through stories.   Your posts must help the public become aware of individuals whose lives and learning have been affected by the issue. </vt:lpstr>
      <vt:lpstr>Team Captain  Your posts must inform the public of organizations that are taking action to help solve the issue.  Your posts must also inform the public of how they can take action and get involved in order to contribute to creating a 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events project</dc:title>
  <dc:creator>Nicole Sanfilippo</dc:creator>
  <cp:lastModifiedBy>Elsie Bartlett</cp:lastModifiedBy>
  <cp:revision>24</cp:revision>
  <dcterms:created xsi:type="dcterms:W3CDTF">2017-08-28T02:56:27Z</dcterms:created>
  <dcterms:modified xsi:type="dcterms:W3CDTF">2019-01-31T13:09:52Z</dcterms:modified>
</cp:coreProperties>
</file>