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2"/>
  </p:notesMasterIdLst>
  <p:sldIdLst>
    <p:sldId id="275" r:id="rId2"/>
    <p:sldId id="257" r:id="rId3"/>
    <p:sldId id="256" r:id="rId4"/>
    <p:sldId id="274" r:id="rId5"/>
    <p:sldId id="258" r:id="rId6"/>
    <p:sldId id="263" r:id="rId7"/>
    <p:sldId id="264" r:id="rId8"/>
    <p:sldId id="265" r:id="rId9"/>
    <p:sldId id="266" r:id="rId10"/>
    <p:sldId id="27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87" d="100"/>
          <a:sy n="87" d="100"/>
        </p:scale>
        <p:origin x="-960" y="-112"/>
      </p:cViewPr>
      <p:guideLst>
        <p:guide orient="horz" pos="2160"/>
        <p:guide pos="2880"/>
      </p:guideLst>
    </p:cSldViewPr>
  </p:slideViewPr>
  <p:notesTextViewPr>
    <p:cViewPr>
      <p:scale>
        <a:sx n="100" d="100"/>
        <a:sy n="100" d="100"/>
      </p:scale>
      <p:origin x="0" y="848"/>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50E2C0-FA43-6C4C-A1F5-69124535B659}" type="datetimeFigureOut">
              <a:rPr lang="en-US" smtClean="0"/>
              <a:pPr/>
              <a:t>8/16/11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69E1A5-E5B2-1E4F-BAEE-8A8CAEA5330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taken from http://www.windows2universe.org/earth/interior/how_plates_move.html.</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begin this lecture by asking where the magma comes from that feeds the volcanoes.  Lead the students into thinking about what happens beneath the surface that causes volcanoes to erupt.</a:t>
            </a:r>
          </a:p>
          <a:p>
            <a:endParaRPr lang="en-US" dirty="0"/>
          </a:p>
        </p:txBody>
      </p:sp>
      <p:sp>
        <p:nvSpPr>
          <p:cNvPr id="4" name="Slide Number Placeholder 3"/>
          <p:cNvSpPr>
            <a:spLocks noGrp="1"/>
          </p:cNvSpPr>
          <p:nvPr>
            <p:ph type="sldNum" sz="quarter" idx="10"/>
          </p:nvPr>
        </p:nvSpPr>
        <p:spPr/>
        <p:txBody>
          <a:bodyPr/>
          <a:lstStyle/>
          <a:p>
            <a:fld id="{C769E1A5-E5B2-1E4F-BAEE-8A8CAEA5330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slide can be used to summarize the important concepts learned in this lesson.</a:t>
            </a:r>
            <a:endParaRPr lang="en-US" sz="1200" kern="1200" smtClean="0">
              <a:solidFill>
                <a:schemeClr val="tx1"/>
              </a:solidFill>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C769E1A5-E5B2-1E4F-BAEE-8A8CAEA53306}"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Photograph taken from http://</a:t>
            </a:r>
            <a:r>
              <a:rPr lang="en-US" dirty="0" err="1" smtClean="0"/>
              <a:t>www.hawaiiretreatsandtours.com/hawaii_lava_walks.php</a:t>
            </a:r>
            <a:r>
              <a:rPr lang="en-US" dirty="0" smtClean="0"/>
              <a:t>.</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mantle is made of solid rock.  So how does it melt into magma that can burst through several kilometers of crustal rock?  There are </a:t>
            </a:r>
            <a:r>
              <a:rPr lang="en-US" sz="1200" kern="1200" dirty="0" smtClean="0">
                <a:solidFill>
                  <a:schemeClr val="tx1"/>
                </a:solidFill>
                <a:latin typeface="+mn-lt"/>
                <a:ea typeface="+mn-ea"/>
                <a:cs typeface="+mn-cs"/>
              </a:rPr>
              <a:t>two </a:t>
            </a:r>
            <a:r>
              <a:rPr lang="en-US" sz="1200" kern="1200" dirty="0" smtClean="0">
                <a:solidFill>
                  <a:schemeClr val="tx1"/>
                </a:solidFill>
                <a:latin typeface="+mn-lt"/>
                <a:ea typeface="+mn-ea"/>
                <a:cs typeface="+mn-cs"/>
              </a:rPr>
              <a:t>ways that </a:t>
            </a:r>
            <a:r>
              <a:rPr lang="en-US" sz="1200" kern="1200" dirty="0" smtClean="0">
                <a:solidFill>
                  <a:schemeClr val="tx1"/>
                </a:solidFill>
                <a:latin typeface="+mn-lt"/>
                <a:ea typeface="+mn-ea"/>
                <a:cs typeface="+mn-cs"/>
              </a:rPr>
              <a:t>mantle</a:t>
            </a:r>
            <a:r>
              <a:rPr lang="en-US" sz="1200" kern="1200" baseline="0" dirty="0" smtClean="0">
                <a:solidFill>
                  <a:schemeClr val="tx1"/>
                </a:solidFill>
                <a:latin typeface="+mn-lt"/>
                <a:ea typeface="+mn-ea"/>
                <a:cs typeface="+mn-cs"/>
              </a:rPr>
              <a:t> rock</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can melt to form magma.</a:t>
            </a:r>
          </a:p>
          <a:p>
            <a:endParaRPr lang="en-US" dirty="0" smtClean="0"/>
          </a:p>
          <a:p>
            <a:r>
              <a:rPr lang="en-US" sz="1200" kern="1200" dirty="0" smtClean="0">
                <a:solidFill>
                  <a:schemeClr val="tx1"/>
                </a:solidFill>
                <a:latin typeface="+mn-lt"/>
                <a:ea typeface="+mn-ea"/>
                <a:cs typeface="+mn-cs"/>
              </a:rPr>
              <a:t>One way to create magma is to decrease the pressure on the rock.  Pressures inside the Earth are so strong that even at very high temperatures rock can remain solid.  If the pressure is released, the rock will melt.  This happens at hot spots and spreading centers.  As mantle rocks rise, the pressure decreases and they melt.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Another way to form magma is by adding water or carbon dioxide.  This is very common at subduction zones.  As one slab is pushed underneath another, water and carbon dioxide sweat out and are added to the overlying mantle.  This changes its melting point, causing it to </a:t>
            </a:r>
            <a:r>
              <a:rPr lang="en-US" sz="1200" kern="1200" smtClean="0">
                <a:solidFill>
                  <a:schemeClr val="tx1"/>
                </a:solidFill>
                <a:latin typeface="+mn-lt"/>
                <a:ea typeface="+mn-ea"/>
                <a:cs typeface="+mn-cs"/>
              </a:rPr>
              <a:t>melt</a:t>
            </a:r>
            <a:r>
              <a:rPr lang="en-US" sz="1200" kern="1200" smtClean="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C769E1A5-E5B2-1E4F-BAEE-8A8CAEA5330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Photograph taken from http://</a:t>
            </a:r>
            <a:r>
              <a:rPr lang="en-US" dirty="0" err="1" smtClean="0"/>
              <a:t>geology.com/usgs/redoubt</a:t>
            </a:r>
            <a:r>
              <a:rPr lang="en-US" dirty="0" smtClean="0"/>
              <a:t>-volcano-photos/.  “</a:t>
            </a:r>
            <a:r>
              <a:rPr lang="en-US" sz="1200" kern="1200" dirty="0" smtClean="0">
                <a:solidFill>
                  <a:schemeClr val="tx1"/>
                </a:solidFill>
                <a:latin typeface="+mn-lt"/>
                <a:ea typeface="+mn-ea"/>
                <a:cs typeface="+mn-cs"/>
              </a:rPr>
              <a:t>The Redoubt eruption cloud as seen from the Kenai Peninsula. The mushroom-shaped plume rose from avalanches of hot debris (pyroclastic flows) that cascaded down the north flank of the volcano. A smaller, white steam plume rises from the summit crater. Photograph by R. </a:t>
            </a:r>
            <a:r>
              <a:rPr lang="en-US" sz="1200" kern="1200" dirty="0" err="1" smtClean="0">
                <a:solidFill>
                  <a:schemeClr val="tx1"/>
                </a:solidFill>
                <a:latin typeface="+mn-lt"/>
                <a:ea typeface="+mn-ea"/>
                <a:cs typeface="+mn-cs"/>
              </a:rPr>
              <a:t>Clucas</a:t>
            </a:r>
            <a:r>
              <a:rPr lang="en-US" sz="1200" kern="1200" dirty="0" smtClean="0">
                <a:solidFill>
                  <a:schemeClr val="tx1"/>
                </a:solidFill>
                <a:latin typeface="+mn-lt"/>
                <a:ea typeface="+mn-ea"/>
                <a:cs typeface="+mn-cs"/>
              </a:rPr>
              <a:t>, April 21, 1990.”</a:t>
            </a:r>
          </a:p>
          <a:p>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Now that magma has formed, where does it go?  How does it get to the surface?</a:t>
            </a:r>
          </a:p>
          <a:p>
            <a:endParaRPr lang="en-US" dirty="0"/>
          </a:p>
        </p:txBody>
      </p:sp>
      <p:sp>
        <p:nvSpPr>
          <p:cNvPr id="4" name="Slide Number Placeholder 3"/>
          <p:cNvSpPr>
            <a:spLocks noGrp="1"/>
          </p:cNvSpPr>
          <p:nvPr>
            <p:ph type="sldNum" sz="quarter" idx="10"/>
          </p:nvPr>
        </p:nvSpPr>
        <p:spPr/>
        <p:txBody>
          <a:bodyPr/>
          <a:lstStyle/>
          <a:p>
            <a:fld id="{C769E1A5-E5B2-1E4F-BAEE-8A8CAEA5330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magma rises and reaches the crust, it “intrudes” or pushes into the crust.  Sometimes the magma makes it all the way through the crust and erupts.  This process is extrusion.  Sometimes the magma only makes it part of the way into the crust.  It cools and hardens beneath the surface.  This process is intrusion.  When magma reaches the surface and erupts, the magma changes its name to lava.  Modern research suggests that the interior of the volcanoes themselves is actually made of such intrusions and we over-estimate the amount of extrusions because that is all we see as we are walking across a volcano. </a:t>
            </a:r>
          </a:p>
          <a:p>
            <a:endParaRPr lang="en-US" dirty="0"/>
          </a:p>
        </p:txBody>
      </p:sp>
      <p:sp>
        <p:nvSpPr>
          <p:cNvPr id="4" name="Slide Number Placeholder 3"/>
          <p:cNvSpPr>
            <a:spLocks noGrp="1"/>
          </p:cNvSpPr>
          <p:nvPr>
            <p:ph type="sldNum" sz="quarter" idx="10"/>
          </p:nvPr>
        </p:nvSpPr>
        <p:spPr/>
        <p:txBody>
          <a:bodyPr/>
          <a:lstStyle/>
          <a:p>
            <a:fld id="{C769E1A5-E5B2-1E4F-BAEE-8A8CAEA5330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Diagram taken from http://</a:t>
            </a:r>
            <a:r>
              <a:rPr lang="en-US" dirty="0" err="1" smtClean="0"/>
              <a:t>www.enchantedlearning.com</a:t>
            </a:r>
            <a:r>
              <a:rPr lang="en-US" dirty="0" smtClean="0"/>
              <a:t>/subjects/volcano/.</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a volcano is active, it still has a chance of erupting even if it hasn’t erupted in 1,000 or more years.  While it is active, the names labeled on this diagram are used to describe places in the volcano.  The magma that pools beneath the volcano until the pressure is high enough to erupt, resides in the magma chamber.  When it erupts, the magma travels through the conduit and the throat.  The top of the volcano is called the summit and most times it has a crater at the top, which is the vent for the magma.  When the magma comes out, it becomes a lava flow or an ash cloud if it is fragmented into pieces.  Magma does not always erupt from the summit though.  It can break through the side, or “flank,” of the volcano creating a “side vent” or a “parasitic cone.”  The magma that rises in the volcano forms a “dike” and if the magma is trapped between two layers and spreads out laterally, it forms a “sill.”  This image, like most textbook images of volcanoes, does not do justice to the amount of </a:t>
            </a:r>
            <a:r>
              <a:rPr lang="en-US" sz="1200" kern="1200" dirty="0" err="1" smtClean="0">
                <a:solidFill>
                  <a:schemeClr val="tx1"/>
                </a:solidFill>
                <a:latin typeface="+mn-lt"/>
                <a:ea typeface="+mn-ea"/>
                <a:cs typeface="+mn-cs"/>
              </a:rPr>
              <a:t>intrusives</a:t>
            </a:r>
            <a:r>
              <a:rPr lang="en-US" sz="1200" kern="1200" dirty="0" smtClean="0">
                <a:solidFill>
                  <a:schemeClr val="tx1"/>
                </a:solidFill>
                <a:latin typeface="+mn-lt"/>
                <a:ea typeface="+mn-ea"/>
                <a:cs typeface="+mn-cs"/>
              </a:rPr>
              <a:t> in a volcano.  They are actually more common than depicted here.  This is a diagram of a composite volcano meaning that it is made up of several layers of lava and ash.</a:t>
            </a:r>
          </a:p>
          <a:p>
            <a:endParaRPr lang="en-US" dirty="0"/>
          </a:p>
        </p:txBody>
      </p:sp>
      <p:sp>
        <p:nvSpPr>
          <p:cNvPr id="4" name="Slide Number Placeholder 3"/>
          <p:cNvSpPr>
            <a:spLocks noGrp="1"/>
          </p:cNvSpPr>
          <p:nvPr>
            <p:ph type="sldNum" sz="quarter" idx="10"/>
          </p:nvPr>
        </p:nvSpPr>
        <p:spPr/>
        <p:txBody>
          <a:bodyPr/>
          <a:lstStyle/>
          <a:p>
            <a:fld id="{C769E1A5-E5B2-1E4F-BAEE-8A8CAEA5330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Diagram taken from http://www.indiana.edu/~geol105/1425chap5.htm.  “</a:t>
            </a:r>
            <a:r>
              <a:rPr lang="en-US" sz="1200" kern="1200" dirty="0" smtClean="0">
                <a:solidFill>
                  <a:schemeClr val="tx1"/>
                </a:solidFill>
                <a:latin typeface="+mn-lt"/>
                <a:ea typeface="+mn-ea"/>
                <a:cs typeface="+mn-cs"/>
              </a:rPr>
              <a:t>Rock bodies that cool beneath the surface are generally described as </a:t>
            </a:r>
            <a:r>
              <a:rPr lang="en-US" sz="1200" b="0" kern="1200" dirty="0" err="1" smtClean="0">
                <a:solidFill>
                  <a:schemeClr val="tx1"/>
                </a:solidFill>
                <a:latin typeface="+mn-lt"/>
                <a:ea typeface="+mn-ea"/>
                <a:cs typeface="+mn-cs"/>
              </a:rPr>
              <a:t>Plutons</a:t>
            </a:r>
            <a:r>
              <a:rPr lang="en-US" sz="1200" b="0" kern="1200" dirty="0" smtClean="0">
                <a:solidFill>
                  <a:schemeClr val="tx1"/>
                </a:solidFill>
                <a:latin typeface="+mn-lt"/>
                <a:ea typeface="+mn-ea"/>
                <a:cs typeface="+mn-cs"/>
              </a:rPr>
              <a:t>.   A batholith is a large former magma</a:t>
            </a:r>
            <a:r>
              <a:rPr lang="en-US" sz="1200" b="0" kern="1200" baseline="0" dirty="0" smtClean="0">
                <a:solidFill>
                  <a:schemeClr val="tx1"/>
                </a:solidFill>
                <a:latin typeface="+mn-lt"/>
                <a:ea typeface="+mn-ea"/>
                <a:cs typeface="+mn-cs"/>
              </a:rPr>
              <a:t> chamber, often many miles across.  A sill is a </a:t>
            </a:r>
            <a:r>
              <a:rPr lang="en-US" sz="1200" b="0" kern="1200" baseline="0" dirty="0" err="1" smtClean="0">
                <a:solidFill>
                  <a:schemeClr val="tx1"/>
                </a:solidFill>
                <a:latin typeface="+mn-lt"/>
                <a:ea typeface="+mn-ea"/>
                <a:cs typeface="+mn-cs"/>
              </a:rPr>
              <a:t>sheetlike</a:t>
            </a:r>
            <a:r>
              <a:rPr lang="en-US" sz="1200" b="0" kern="1200" baseline="0" dirty="0" smtClean="0">
                <a:solidFill>
                  <a:schemeClr val="tx1"/>
                </a:solidFill>
                <a:latin typeface="+mn-lt"/>
                <a:ea typeface="+mn-ea"/>
                <a:cs typeface="+mn-cs"/>
              </a:rPr>
              <a:t> injection of magma between layers of sedimentary rock.  A dike is a </a:t>
            </a:r>
            <a:r>
              <a:rPr lang="en-US" sz="1200" b="0" kern="1200" baseline="0" dirty="0" err="1" smtClean="0">
                <a:solidFill>
                  <a:schemeClr val="tx1"/>
                </a:solidFill>
                <a:latin typeface="+mn-lt"/>
                <a:ea typeface="+mn-ea"/>
                <a:cs typeface="+mn-cs"/>
              </a:rPr>
              <a:t>sheetlike</a:t>
            </a:r>
            <a:r>
              <a:rPr lang="en-US" sz="1200" b="0" kern="1200" baseline="0" dirty="0" smtClean="0">
                <a:solidFill>
                  <a:schemeClr val="tx1"/>
                </a:solidFill>
                <a:latin typeface="+mn-lt"/>
                <a:ea typeface="+mn-ea"/>
                <a:cs typeface="+mn-cs"/>
              </a:rPr>
              <a:t> body that fills a fracture that cuts across other rocks.  A laccolith is a small magma chamber at shallow depth (roughly lens shaped).  Volcanic cones and lava flows are surface expressions (see volcanic landforms for pictures).  All of the subsurface igneous rock bodies will eventually be exhumed by erosion and can be seen at the surface.  Erosion may reveal the solidified magma plug in the base of volcanoes, a so called volcanic neck.”</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u="non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a volcano becomes extinct, the magma that is left beneath the surface cools and hardens.  The extinct magma chamber becomes a </a:t>
            </a:r>
            <a:r>
              <a:rPr lang="en-US" sz="1200" kern="1200" dirty="0" err="1" smtClean="0">
                <a:solidFill>
                  <a:schemeClr val="tx1"/>
                </a:solidFill>
                <a:latin typeface="+mn-lt"/>
                <a:ea typeface="+mn-ea"/>
                <a:cs typeface="+mn-cs"/>
              </a:rPr>
              <a:t>pluton</a:t>
            </a:r>
            <a:r>
              <a:rPr lang="en-US" sz="1200" kern="1200" dirty="0" smtClean="0">
                <a:solidFill>
                  <a:schemeClr val="tx1"/>
                </a:solidFill>
                <a:latin typeface="+mn-lt"/>
                <a:ea typeface="+mn-ea"/>
                <a:cs typeface="+mn-cs"/>
              </a:rPr>
              <a:t> or, in this case, a batholith.  The conduits of cooled magma are dikes and the magma that spread laterally between layers is called a sill.  If the magma spread laterally between two layers and lifted the surface it is called a laccolith.  All of these solidified bodies of magma are called </a:t>
            </a:r>
            <a:r>
              <a:rPr lang="en-US" sz="1200" kern="1200" dirty="0" err="1" smtClean="0">
                <a:solidFill>
                  <a:schemeClr val="tx1"/>
                </a:solidFill>
                <a:latin typeface="+mn-lt"/>
                <a:ea typeface="+mn-ea"/>
                <a:cs typeface="+mn-cs"/>
              </a:rPr>
              <a:t>plutons</a:t>
            </a:r>
            <a:r>
              <a:rPr lang="en-US" sz="1200" kern="1200" dirty="0" smtClean="0">
                <a:solidFill>
                  <a:schemeClr val="tx1"/>
                </a:solidFill>
                <a:latin typeface="+mn-lt"/>
                <a:ea typeface="+mn-ea"/>
                <a:cs typeface="+mn-cs"/>
              </a:rPr>
              <a:t>.  The mountain that formed is called a volcanic cone and the lava that flowed on the surface is called a lava flow.</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u="none"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769E1A5-E5B2-1E4F-BAEE-8A8CAEA5330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 taken from http://</a:t>
            </a:r>
            <a:r>
              <a:rPr lang="en-US" dirty="0" err="1" smtClean="0"/>
              <a:t>en.wikipedia.org</a:t>
            </a:r>
            <a:r>
              <a:rPr lang="en-US" dirty="0" smtClean="0"/>
              <a:t>/wiki/Batholith.  “</a:t>
            </a:r>
            <a:r>
              <a:rPr lang="en-US" sz="1200" kern="1200" dirty="0" smtClean="0">
                <a:solidFill>
                  <a:schemeClr val="tx1"/>
                </a:solidFill>
                <a:latin typeface="+mn-lt"/>
                <a:ea typeface="+mn-ea"/>
                <a:cs typeface="+mn-cs"/>
              </a:rPr>
              <a:t>Half Dome, a granite monolith in Yosemite National Park and part</a:t>
            </a:r>
            <a:r>
              <a:rPr lang="en-US" sz="1200" kern="1200" baseline="0" dirty="0" smtClean="0">
                <a:solidFill>
                  <a:schemeClr val="tx1"/>
                </a:solidFill>
                <a:latin typeface="+mn-lt"/>
                <a:ea typeface="+mn-ea"/>
                <a:cs typeface="+mn-cs"/>
              </a:rPr>
              <a:t> of the Sierra Nevada batholith.”</a:t>
            </a:r>
          </a:p>
          <a:p>
            <a:endParaRPr lang="en-US" sz="1200" u="non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After a very long time, the rain and the wind erode away the mountain.  The </a:t>
            </a:r>
            <a:r>
              <a:rPr lang="en-US" sz="1200" kern="1200" dirty="0" err="1" smtClean="0">
                <a:solidFill>
                  <a:schemeClr val="tx1"/>
                </a:solidFill>
                <a:latin typeface="+mn-lt"/>
                <a:ea typeface="+mn-ea"/>
                <a:cs typeface="+mn-cs"/>
              </a:rPr>
              <a:t>plutons</a:t>
            </a:r>
            <a:r>
              <a:rPr lang="en-US" sz="1200" kern="1200" dirty="0" smtClean="0">
                <a:solidFill>
                  <a:schemeClr val="tx1"/>
                </a:solidFill>
                <a:latin typeface="+mn-lt"/>
                <a:ea typeface="+mn-ea"/>
                <a:cs typeface="+mn-cs"/>
              </a:rPr>
              <a:t> are often much sturdier than the rest of the volcano so they may remain even after the rest of the volcano has disappeared.  This is a photograph of a batholith that is left over from an ancient volcano.  It is located in Yosemite, California and it is called Half Dome.</a:t>
            </a:r>
          </a:p>
          <a:p>
            <a:endParaRPr lang="en-US" u="none" dirty="0">
              <a:solidFill>
                <a:srgbClr val="000000"/>
              </a:solidFill>
            </a:endParaRPr>
          </a:p>
        </p:txBody>
      </p:sp>
      <p:sp>
        <p:nvSpPr>
          <p:cNvPr id="4" name="Slide Number Placeholder 3"/>
          <p:cNvSpPr>
            <a:spLocks noGrp="1"/>
          </p:cNvSpPr>
          <p:nvPr>
            <p:ph type="sldNum" sz="quarter" idx="10"/>
          </p:nvPr>
        </p:nvSpPr>
        <p:spPr/>
        <p:txBody>
          <a:bodyPr/>
          <a:lstStyle/>
          <a:p>
            <a:fld id="{C769E1A5-E5B2-1E4F-BAEE-8A8CAEA5330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Photograph taken from http://www.britannica.com/EBchecked/media/153652/Dike-set-along-the-Baranof-Cross-Island-Trail-Baranof-Island.  “</a:t>
            </a:r>
            <a:r>
              <a:rPr lang="en-US" sz="1200" kern="1200" dirty="0" smtClean="0">
                <a:solidFill>
                  <a:schemeClr val="tx1"/>
                </a:solidFill>
                <a:latin typeface="+mn-lt"/>
                <a:ea typeface="+mn-ea"/>
                <a:cs typeface="+mn-cs"/>
              </a:rPr>
              <a:t>Dike set along the Baranof Cross-Island Trail, Baranof Island, Alaska, U.S.”</a:t>
            </a:r>
          </a:p>
          <a:p>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is a photograph of a dike (dark gray).  The surrounding rock has a light gray color.</a:t>
            </a:r>
          </a:p>
          <a:p>
            <a:endParaRPr lang="en-US" dirty="0"/>
          </a:p>
        </p:txBody>
      </p:sp>
      <p:sp>
        <p:nvSpPr>
          <p:cNvPr id="4" name="Slide Number Placeholder 3"/>
          <p:cNvSpPr>
            <a:spLocks noGrp="1"/>
          </p:cNvSpPr>
          <p:nvPr>
            <p:ph type="sldNum" sz="quarter" idx="10"/>
          </p:nvPr>
        </p:nvSpPr>
        <p:spPr/>
        <p:txBody>
          <a:bodyPr/>
          <a:lstStyle/>
          <a:p>
            <a:fld id="{C769E1A5-E5B2-1E4F-BAEE-8A8CAEA5330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taken from http://</a:t>
            </a:r>
            <a:r>
              <a:rPr lang="en-US" dirty="0" err="1" smtClean="0"/>
              <a:t>en.wikipedia.org/wiki/Sill_(geology</a:t>
            </a:r>
            <a:r>
              <a:rPr lang="en-US" dirty="0" smtClean="0"/>
              <a:t>).  “</a:t>
            </a:r>
            <a:r>
              <a:rPr lang="en-US" sz="1200" kern="1200" dirty="0" smtClean="0">
                <a:solidFill>
                  <a:schemeClr val="tx1"/>
                </a:solidFill>
                <a:latin typeface="+mn-lt"/>
                <a:ea typeface="+mn-ea"/>
                <a:cs typeface="+mn-cs"/>
              </a:rPr>
              <a:t>Mid-Carboniferous dolerite sill cutting Lower Carboniferous </a:t>
            </a:r>
            <a:r>
              <a:rPr lang="en-US" sz="1200" kern="1200" dirty="0" err="1" smtClean="0">
                <a:solidFill>
                  <a:schemeClr val="tx1"/>
                </a:solidFill>
                <a:latin typeface="+mn-lt"/>
                <a:ea typeface="+mn-ea"/>
                <a:cs typeface="+mn-cs"/>
              </a:rPr>
              <a:t>shales</a:t>
            </a:r>
            <a:r>
              <a:rPr lang="en-US" sz="1200" kern="1200" dirty="0" smtClean="0">
                <a:solidFill>
                  <a:schemeClr val="tx1"/>
                </a:solidFill>
                <a:latin typeface="+mn-lt"/>
                <a:ea typeface="+mn-ea"/>
                <a:cs typeface="+mn-cs"/>
              </a:rPr>
              <a:t> and sandstones, Horton Bluff, Minas Basin South Shore, Nova Scotia, Canada.  The sill is the more resistant band.”</a:t>
            </a:r>
          </a:p>
          <a:p>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is a photograph of a sill (light orange).  The surrounding rock has more of a brownish color.</a:t>
            </a:r>
          </a:p>
          <a:p>
            <a:endParaRPr lang="en-US" dirty="0"/>
          </a:p>
        </p:txBody>
      </p:sp>
      <p:sp>
        <p:nvSpPr>
          <p:cNvPr id="4" name="Slide Number Placeholder 3"/>
          <p:cNvSpPr>
            <a:spLocks noGrp="1"/>
          </p:cNvSpPr>
          <p:nvPr>
            <p:ph type="sldNum" sz="quarter" idx="10"/>
          </p:nvPr>
        </p:nvSpPr>
        <p:spPr/>
        <p:txBody>
          <a:bodyPr/>
          <a:lstStyle/>
          <a:p>
            <a:fld id="{C769E1A5-E5B2-1E4F-BAEE-8A8CAEA5330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00421C-A9B8-224B-AC43-9DEAE78E0A88}" type="datetimeFigureOut">
              <a:rPr lang="en-US" smtClean="0"/>
              <a:pPr/>
              <a:t>8/16/11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A0627-4F1A-294D-B221-297F309DA48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00421C-A9B8-224B-AC43-9DEAE78E0A88}" type="datetimeFigureOut">
              <a:rPr lang="en-US" smtClean="0"/>
              <a:pPr/>
              <a:t>8/16/11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A0627-4F1A-294D-B221-297F309DA4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00421C-A9B8-224B-AC43-9DEAE78E0A88}" type="datetimeFigureOut">
              <a:rPr lang="en-US" smtClean="0"/>
              <a:pPr/>
              <a:t>8/16/11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A0627-4F1A-294D-B221-297F309DA48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00421C-A9B8-224B-AC43-9DEAE78E0A88}" type="datetimeFigureOut">
              <a:rPr lang="en-US" smtClean="0"/>
              <a:pPr/>
              <a:t>8/16/11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A0627-4F1A-294D-B221-297F309DA48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00421C-A9B8-224B-AC43-9DEAE78E0A88}" type="datetimeFigureOut">
              <a:rPr lang="en-US" smtClean="0"/>
              <a:pPr/>
              <a:t>8/16/11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A0627-4F1A-294D-B221-297F309DA48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00421C-A9B8-224B-AC43-9DEAE78E0A88}" type="datetimeFigureOut">
              <a:rPr lang="en-US" smtClean="0"/>
              <a:pPr/>
              <a:t>8/16/11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FA0627-4F1A-294D-B221-297F309DA48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00421C-A9B8-224B-AC43-9DEAE78E0A88}" type="datetimeFigureOut">
              <a:rPr lang="en-US" smtClean="0"/>
              <a:pPr/>
              <a:t>8/16/11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FA0627-4F1A-294D-B221-297F309DA48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00421C-A9B8-224B-AC43-9DEAE78E0A88}" type="datetimeFigureOut">
              <a:rPr lang="en-US" smtClean="0"/>
              <a:pPr/>
              <a:t>8/16/11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FA0627-4F1A-294D-B221-297F309DA48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00421C-A9B8-224B-AC43-9DEAE78E0A88}" type="datetimeFigureOut">
              <a:rPr lang="en-US" smtClean="0"/>
              <a:pPr/>
              <a:t>8/16/11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FA0627-4F1A-294D-B221-297F309DA4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00421C-A9B8-224B-AC43-9DEAE78E0A88}" type="datetimeFigureOut">
              <a:rPr lang="en-US" smtClean="0"/>
              <a:pPr/>
              <a:t>8/16/11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FA0627-4F1A-294D-B221-297F309DA48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00421C-A9B8-224B-AC43-9DEAE78E0A88}" type="datetimeFigureOut">
              <a:rPr lang="en-US" smtClean="0"/>
              <a:pPr/>
              <a:t>8/16/11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FA0627-4F1A-294D-B221-297F309DA48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00421C-A9B8-224B-AC43-9DEAE78E0A88}" type="datetimeFigureOut">
              <a:rPr lang="en-US" smtClean="0"/>
              <a:pPr/>
              <a:t>8/16/11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FA0627-4F1A-294D-B221-297F309DA48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does magma come from?</a:t>
            </a:r>
            <a:endParaRPr lang="en-US" dirty="0"/>
          </a:p>
        </p:txBody>
      </p:sp>
      <p:sp>
        <p:nvSpPr>
          <p:cNvPr id="3" name="Content Placeholder 2"/>
          <p:cNvSpPr>
            <a:spLocks noGrp="1"/>
          </p:cNvSpPr>
          <p:nvPr>
            <p:ph idx="1"/>
          </p:nvPr>
        </p:nvSpPr>
        <p:spPr/>
        <p:txBody>
          <a:bodyPr/>
          <a:lstStyle/>
          <a:p>
            <a:r>
              <a:rPr lang="en-US" dirty="0" smtClean="0"/>
              <a:t>The mantle!</a:t>
            </a:r>
            <a:endParaRPr lang="en-US" dirty="0"/>
          </a:p>
        </p:txBody>
      </p:sp>
      <p:pic>
        <p:nvPicPr>
          <p:cNvPr id="4" name="Picture 3"/>
          <p:cNvPicPr>
            <a:picLocks noChangeAspect="1"/>
          </p:cNvPicPr>
          <p:nvPr/>
        </p:nvPicPr>
        <p:blipFill>
          <a:blip r:embed="rId3"/>
          <a:stretch>
            <a:fillRect/>
          </a:stretch>
        </p:blipFill>
        <p:spPr>
          <a:xfrm>
            <a:off x="1852788" y="2257778"/>
            <a:ext cx="5376277" cy="41223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Solid mantle rock can melt to form magma by:</a:t>
            </a:r>
          </a:p>
          <a:p>
            <a:pPr lvl="1"/>
            <a:r>
              <a:rPr lang="en-US" dirty="0" smtClean="0"/>
              <a:t>A decrease in pressure</a:t>
            </a:r>
          </a:p>
          <a:p>
            <a:pPr lvl="1"/>
            <a:r>
              <a:rPr lang="en-US" dirty="0" smtClean="0"/>
              <a:t>Addition of water</a:t>
            </a:r>
          </a:p>
          <a:p>
            <a:pPr lvl="1"/>
            <a:r>
              <a:rPr lang="en-US" dirty="0" smtClean="0"/>
              <a:t>An increase in temperature</a:t>
            </a:r>
          </a:p>
          <a:p>
            <a:r>
              <a:rPr lang="en-US" dirty="0" smtClean="0"/>
              <a:t>Intrusion – magma</a:t>
            </a:r>
          </a:p>
          <a:p>
            <a:pPr lvl="1"/>
            <a:r>
              <a:rPr lang="en-US" dirty="0" err="1" smtClean="0"/>
              <a:t>Pluton</a:t>
            </a:r>
            <a:endParaRPr lang="en-US" dirty="0" smtClean="0"/>
          </a:p>
          <a:p>
            <a:pPr lvl="1"/>
            <a:r>
              <a:rPr lang="en-US" dirty="0" smtClean="0"/>
              <a:t>Batholith</a:t>
            </a:r>
          </a:p>
          <a:p>
            <a:pPr lvl="1"/>
            <a:r>
              <a:rPr lang="en-US" dirty="0" smtClean="0"/>
              <a:t>Dike</a:t>
            </a:r>
          </a:p>
          <a:p>
            <a:pPr lvl="1"/>
            <a:r>
              <a:rPr lang="en-US" dirty="0" smtClean="0"/>
              <a:t>Sill</a:t>
            </a:r>
          </a:p>
          <a:p>
            <a:r>
              <a:rPr lang="en-US" dirty="0" smtClean="0"/>
              <a:t>Extrusion – lava</a:t>
            </a:r>
          </a:p>
          <a:p>
            <a:pPr lvl="1"/>
            <a:r>
              <a:rPr lang="en-US" dirty="0" smtClean="0"/>
              <a:t>Magma chamber</a:t>
            </a:r>
          </a:p>
          <a:p>
            <a:pPr lvl="1"/>
            <a:r>
              <a:rPr lang="en-US" dirty="0" smtClean="0"/>
              <a:t>Conduit</a:t>
            </a:r>
          </a:p>
          <a:p>
            <a:pPr lvl="1"/>
            <a:r>
              <a:rPr lang="en-US" dirty="0" smtClean="0"/>
              <a:t>Vent</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44000"/>
          </a:blip>
          <a:stretch>
            <a:fillRect/>
          </a:stretch>
        </p:blipFill>
        <p:spPr>
          <a:xfrm>
            <a:off x="211667" y="10499"/>
            <a:ext cx="8763000" cy="6870192"/>
          </a:xfrm>
          <a:prstGeom prst="rect">
            <a:avLst/>
          </a:prstGeom>
        </p:spPr>
      </p:pic>
      <p:sp>
        <p:nvSpPr>
          <p:cNvPr id="3" name="Content Placeholder 2"/>
          <p:cNvSpPr>
            <a:spLocks noGrp="1"/>
          </p:cNvSpPr>
          <p:nvPr>
            <p:ph idx="1"/>
          </p:nvPr>
        </p:nvSpPr>
        <p:spPr>
          <a:xfrm>
            <a:off x="457200" y="816504"/>
            <a:ext cx="8229600" cy="5392385"/>
          </a:xfrm>
        </p:spPr>
        <p:txBody>
          <a:bodyPr>
            <a:normAutofit/>
          </a:bodyPr>
          <a:lstStyle/>
          <a:p>
            <a:r>
              <a:rPr lang="en-US" dirty="0" smtClean="0"/>
              <a:t>Solid mantle rock can melt to form magma in</a:t>
            </a:r>
            <a:r>
              <a:rPr lang="en-US" dirty="0" smtClean="0"/>
              <a:t> </a:t>
            </a:r>
            <a:r>
              <a:rPr lang="en-US" dirty="0" smtClean="0"/>
              <a:t>either</a:t>
            </a:r>
            <a:r>
              <a:rPr lang="en-US" dirty="0" smtClean="0"/>
              <a:t> </a:t>
            </a:r>
            <a:r>
              <a:rPr lang="en-US" dirty="0" smtClean="0"/>
              <a:t>of </a:t>
            </a:r>
            <a:r>
              <a:rPr lang="en-US" dirty="0" smtClean="0"/>
              <a:t>these </a:t>
            </a:r>
            <a:r>
              <a:rPr lang="en-US" dirty="0" smtClean="0"/>
              <a:t>cases:</a:t>
            </a:r>
          </a:p>
          <a:p>
            <a:pPr marL="914400" lvl="1" indent="-514350">
              <a:buNone/>
            </a:pPr>
            <a:endParaRPr lang="en-US" dirty="0" smtClean="0"/>
          </a:p>
          <a:p>
            <a:pPr marL="514350" indent="-514350">
              <a:buAutoNum type="arabicPeriod"/>
            </a:pPr>
            <a:r>
              <a:rPr lang="en-US" dirty="0" smtClean="0"/>
              <a:t>Decrease in pressure</a:t>
            </a:r>
          </a:p>
          <a:p>
            <a:pPr marL="914400" lvl="1" indent="-514350"/>
            <a:r>
              <a:rPr lang="en-US" dirty="0" smtClean="0"/>
              <a:t>Occurs at hotspots and spreading centers</a:t>
            </a:r>
          </a:p>
          <a:p>
            <a:pPr marL="514350" indent="-514350">
              <a:buAutoNum type="arabicPeriod"/>
            </a:pPr>
            <a:endParaRPr lang="en-US" dirty="0" smtClean="0"/>
          </a:p>
          <a:p>
            <a:pPr marL="514350" indent="-514350">
              <a:buAutoNum type="arabicPeriod"/>
            </a:pPr>
            <a:r>
              <a:rPr lang="en-US" dirty="0" smtClean="0"/>
              <a:t>Addition of water</a:t>
            </a:r>
          </a:p>
          <a:p>
            <a:pPr marL="914400" lvl="1" indent="-514350"/>
            <a:r>
              <a:rPr lang="en-US" dirty="0" smtClean="0"/>
              <a:t>Occurs at subduction </a:t>
            </a:r>
            <a:r>
              <a:rPr lang="en-US" dirty="0" smtClean="0"/>
              <a:t>zones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redoubt-eruption-cloud.jpg"/>
          <p:cNvPicPr>
            <a:picLocks noChangeAspect="1"/>
          </p:cNvPicPr>
          <p:nvPr/>
        </p:nvPicPr>
        <p:blipFill>
          <a:blip r:embed="rId3">
            <a:alphaModFix amt="90000"/>
          </a:blip>
          <a:stretch>
            <a:fillRect/>
          </a:stretch>
        </p:blipFill>
        <p:spPr>
          <a:xfrm>
            <a:off x="0" y="352778"/>
            <a:ext cx="9141454" cy="6154158"/>
          </a:xfrm>
          <a:prstGeom prst="rect">
            <a:avLst/>
          </a:prstGeom>
        </p:spPr>
      </p:pic>
      <p:sp>
        <p:nvSpPr>
          <p:cNvPr id="2" name="Title 1"/>
          <p:cNvSpPr>
            <a:spLocks noGrp="1"/>
          </p:cNvSpPr>
          <p:nvPr>
            <p:ph type="ctrTitle"/>
          </p:nvPr>
        </p:nvSpPr>
        <p:spPr/>
        <p:txBody>
          <a:bodyPr/>
          <a:lstStyle/>
          <a:p>
            <a:r>
              <a:rPr lang="en-US" dirty="0" smtClean="0"/>
              <a:t>Anatomy of a Volcano</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Intrusion vs. Extrusion</a:t>
            </a:r>
            <a:endParaRPr lang="en-US" dirty="0"/>
          </a:p>
        </p:txBody>
      </p:sp>
      <p:sp>
        <p:nvSpPr>
          <p:cNvPr id="3" name="Content Placeholder 2"/>
          <p:cNvSpPr>
            <a:spLocks noGrp="1"/>
          </p:cNvSpPr>
          <p:nvPr>
            <p:ph idx="1"/>
          </p:nvPr>
        </p:nvSpPr>
        <p:spPr/>
        <p:txBody>
          <a:bodyPr/>
          <a:lstStyle/>
          <a:p>
            <a:r>
              <a:rPr lang="en-US" dirty="0" smtClean="0"/>
              <a:t>Intrusion</a:t>
            </a:r>
          </a:p>
          <a:p>
            <a:pPr lvl="1"/>
            <a:r>
              <a:rPr lang="en-US" dirty="0" smtClean="0"/>
              <a:t>Magma</a:t>
            </a:r>
          </a:p>
          <a:p>
            <a:pPr lvl="1"/>
            <a:r>
              <a:rPr lang="en-US" dirty="0" smtClean="0"/>
              <a:t>Molten </a:t>
            </a:r>
            <a:r>
              <a:rPr lang="en-US" smtClean="0"/>
              <a:t>rock can cool </a:t>
            </a:r>
            <a:r>
              <a:rPr lang="en-US" dirty="0" smtClean="0"/>
              <a:t>beneath the surface of the Earth</a:t>
            </a:r>
          </a:p>
          <a:p>
            <a:r>
              <a:rPr lang="en-US" dirty="0" smtClean="0"/>
              <a:t>Extrusion</a:t>
            </a:r>
          </a:p>
          <a:p>
            <a:pPr lvl="1"/>
            <a:r>
              <a:rPr lang="en-US" dirty="0" smtClean="0"/>
              <a:t>Lava</a:t>
            </a:r>
          </a:p>
          <a:p>
            <a:pPr lvl="1"/>
            <a:r>
              <a:rPr lang="en-US" dirty="0" smtClean="0"/>
              <a:t>Volcanic eruption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Active volcano</a:t>
            </a:r>
            <a:endParaRPr lang="en-US" dirty="0"/>
          </a:p>
        </p:txBody>
      </p:sp>
      <p:pic>
        <p:nvPicPr>
          <p:cNvPr id="4" name="Picture 3"/>
          <p:cNvPicPr>
            <a:picLocks noChangeAspect="1"/>
          </p:cNvPicPr>
          <p:nvPr/>
        </p:nvPicPr>
        <p:blipFill>
          <a:blip r:embed="rId3"/>
          <a:stretch>
            <a:fillRect/>
          </a:stretch>
        </p:blipFill>
        <p:spPr>
          <a:xfrm>
            <a:off x="823344" y="1245848"/>
            <a:ext cx="7619418" cy="561215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281"/>
            <a:ext cx="8229600" cy="1143000"/>
          </a:xfrm>
        </p:spPr>
        <p:txBody>
          <a:bodyPr/>
          <a:lstStyle/>
          <a:p>
            <a:r>
              <a:rPr lang="en-US" dirty="0" smtClean="0"/>
              <a:t>Extinct volcano</a:t>
            </a:r>
            <a:endParaRPr lang="en-US" dirty="0"/>
          </a:p>
        </p:txBody>
      </p:sp>
      <p:pic>
        <p:nvPicPr>
          <p:cNvPr id="5" name="Picture 4"/>
          <p:cNvPicPr>
            <a:picLocks noChangeAspect="1"/>
          </p:cNvPicPr>
          <p:nvPr/>
        </p:nvPicPr>
        <p:blipFill>
          <a:blip r:embed="rId3"/>
          <a:stretch>
            <a:fillRect/>
          </a:stretch>
        </p:blipFill>
        <p:spPr>
          <a:xfrm>
            <a:off x="497084" y="1226281"/>
            <a:ext cx="8189716" cy="563171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0" y="1"/>
            <a:ext cx="9143999"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5956</TotalTime>
  <Words>1339</Words>
  <Application>Microsoft Macintosh PowerPoint</Application>
  <PresentationFormat>On-screen Show (4:3)</PresentationFormat>
  <Paragraphs>73</Paragraphs>
  <Slides>10</Slides>
  <Notes>10</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Office Theme</vt:lpstr>
      <vt:lpstr>Where does magma come from?</vt:lpstr>
      <vt:lpstr>Slide 2</vt:lpstr>
      <vt:lpstr>Anatomy of a Volcano</vt:lpstr>
      <vt:lpstr>Intrusion vs. Extrusion</vt:lpstr>
      <vt:lpstr>Active volcano</vt:lpstr>
      <vt:lpstr>Extinct volcano</vt:lpstr>
      <vt:lpstr>Slide 7</vt:lpstr>
      <vt:lpstr>Slide 8</vt:lpstr>
      <vt:lpstr>Slide 9</vt:lpstr>
      <vt:lpstr>Key Points</vt:lpstr>
    </vt:vector>
  </TitlesOfParts>
  <Company>SIO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of a Volcano</dc:title>
  <dc:creator>IGPP SIO</dc:creator>
  <cp:lastModifiedBy>IGPP SIO</cp:lastModifiedBy>
  <cp:revision>35</cp:revision>
  <dcterms:created xsi:type="dcterms:W3CDTF">2011-08-16T20:24:23Z</dcterms:created>
  <dcterms:modified xsi:type="dcterms:W3CDTF">2011-08-16T20:25:30Z</dcterms:modified>
</cp:coreProperties>
</file>